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9"/>
  </p:notesMasterIdLst>
  <p:sldIdLst>
    <p:sldId id="301" r:id="rId3"/>
    <p:sldId id="302" r:id="rId4"/>
    <p:sldId id="303" r:id="rId5"/>
    <p:sldId id="306" r:id="rId6"/>
    <p:sldId id="304" r:id="rId7"/>
    <p:sldId id="30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ECC"/>
    <a:srgbClr val="279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2"/>
    <p:restoredTop sz="88314" autoAdjust="0"/>
  </p:normalViewPr>
  <p:slideViewPr>
    <p:cSldViewPr snapToGrid="0" snapToObjects="1">
      <p:cViewPr varScale="1">
        <p:scale>
          <a:sx n="71" d="100"/>
          <a:sy n="71" d="100"/>
        </p:scale>
        <p:origin x="1282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104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E39A4-60E4-6040-B3A9-B528782F58B0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6707F-EDE9-FB4D-B3F7-CA82F34833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95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ADC799-9BB8-0840-A0BE-F125663D2B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251" t="4157" r="9251" b="415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C049FD-A761-8F42-90D6-3C25033D61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251" t="4157" r="9251" b="4157"/>
          <a:stretch/>
        </p:blipFill>
        <p:spPr>
          <a:xfrm>
            <a:off x="2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6010F0-B4E0-8D44-AA9F-CBFEB3658A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</a:blip>
          <a:srcRect l="7997" t="9511" r="1186" b="45062"/>
          <a:stretch/>
        </p:blipFill>
        <p:spPr>
          <a:xfrm>
            <a:off x="2" y="0"/>
            <a:ext cx="12191999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540FA1-9FE7-CF4D-B6B4-882640C0ED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80702" y="1558185"/>
            <a:ext cx="1830601" cy="22667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188542"/>
            <a:ext cx="9144000" cy="1101224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89770"/>
            <a:ext cx="9144000" cy="9520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74CDEA-3CA3-F94E-88CA-113ED9DE539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80701" y="1558185"/>
            <a:ext cx="1830601" cy="226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51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3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2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>
            <a:normAutofit/>
          </a:bodyPr>
          <a:lstStyle>
            <a:lvl1pPr algn="r"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2" y="1143004"/>
            <a:ext cx="10515600" cy="5160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3EFAFA2-280C-2049-A2FC-6F198A82E136}"/>
              </a:ext>
            </a:extLst>
          </p:cNvPr>
          <p:cNvSpPr/>
          <p:nvPr userDrawn="1"/>
        </p:nvSpPr>
        <p:spPr>
          <a:xfrm>
            <a:off x="0" y="4"/>
            <a:ext cx="12192000" cy="6857999"/>
          </a:xfrm>
          <a:prstGeom prst="rect">
            <a:avLst/>
          </a:prstGeom>
          <a:solidFill>
            <a:srgbClr val="039E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42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5D823B-A6EA-5C49-ADDE-ACC52C1AB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9821" y="6177483"/>
            <a:ext cx="441497" cy="54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2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92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09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0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07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21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A0B50-5585-EB42-A9C6-54A9D27A7AC9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19C15-AB8C-5444-BCF9-9C332323FB82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4FC05E-B13B-2F40-83DB-D8C98C013E5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579821" y="6176963"/>
            <a:ext cx="441497" cy="5445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56FE49A-94B5-C340-AD24-D8D2E20EA33E}"/>
              </a:ext>
            </a:extLst>
          </p:cNvPr>
          <p:cNvSpPr/>
          <p:nvPr userDrawn="1"/>
        </p:nvSpPr>
        <p:spPr>
          <a:xfrm>
            <a:off x="2" y="0"/>
            <a:ext cx="170682" cy="6858000"/>
          </a:xfrm>
          <a:prstGeom prst="rect">
            <a:avLst/>
          </a:prstGeom>
          <a:solidFill>
            <a:srgbClr val="039E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8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39ECC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797D4"/>
        </a:buClr>
        <a:buFont typeface="Arial"/>
        <a:buChar char="•"/>
        <a:defRPr sz="2800" kern="1200">
          <a:solidFill>
            <a:schemeClr val="bg1">
              <a:lumMod val="75000"/>
            </a:schemeClr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797D4"/>
        </a:buClr>
        <a:buFont typeface="Arial"/>
        <a:buChar char="•"/>
        <a:defRPr sz="2400" kern="1200">
          <a:solidFill>
            <a:schemeClr val="bg1">
              <a:lumMod val="75000"/>
            </a:schemeClr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797D4"/>
        </a:buClr>
        <a:buFont typeface="Arial"/>
        <a:buChar char="•"/>
        <a:defRPr sz="2000" kern="1200">
          <a:solidFill>
            <a:schemeClr val="bg1">
              <a:lumMod val="75000"/>
            </a:schemeClr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797D4"/>
        </a:buClr>
        <a:buFont typeface="Arial"/>
        <a:buChar char="•"/>
        <a:defRPr sz="1800" kern="1200">
          <a:solidFill>
            <a:schemeClr val="bg1">
              <a:lumMod val="75000"/>
            </a:schemeClr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797D4"/>
        </a:buClr>
        <a:buFont typeface="Arial"/>
        <a:buChar char="•"/>
        <a:defRPr sz="1800" kern="1200">
          <a:solidFill>
            <a:schemeClr val="bg1">
              <a:lumMod val="75000"/>
            </a:schemeClr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18" Type="http://schemas.openxmlformats.org/officeDocument/2006/relationships/image" Target="../media/image26.png"/><Relationship Id="rId3" Type="http://schemas.openxmlformats.org/officeDocument/2006/relationships/image" Target="../media/image11.svg"/><Relationship Id="rId21" Type="http://schemas.openxmlformats.org/officeDocument/2006/relationships/image" Target="../media/image29.sv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17" Type="http://schemas.openxmlformats.org/officeDocument/2006/relationships/image" Target="../media/image25.sv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5" Type="http://schemas.openxmlformats.org/officeDocument/2006/relationships/image" Target="../media/image23.svg"/><Relationship Id="rId10" Type="http://schemas.openxmlformats.org/officeDocument/2006/relationships/image" Target="../media/image18.png"/><Relationship Id="rId19" Type="http://schemas.openxmlformats.org/officeDocument/2006/relationships/image" Target="../media/image27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Relationship Id="rId1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171-6CA2-BD44-A6FE-DE05E67FDD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Tablero</a:t>
            </a:r>
            <a:r>
              <a:rPr lang="en-US" dirty="0"/>
              <a:t> Control de </a:t>
            </a:r>
            <a:r>
              <a:rPr lang="en-US" dirty="0" err="1"/>
              <a:t>Riesgos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F804F-D65D-1A46-A633-CE1A1ADD9B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D&amp;A</a:t>
            </a:r>
          </a:p>
        </p:txBody>
      </p:sp>
    </p:spTree>
    <p:extLst>
      <p:ext uri="{BB962C8B-B14F-4D97-AF65-F5344CB8AC3E}">
        <p14:creationId xmlns:p14="http://schemas.microsoft.com/office/powerpoint/2010/main" val="194464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/>
          <a:lstStyle/>
          <a:p>
            <a:r>
              <a:rPr lang="es-MX" dirty="0"/>
              <a:t>Contexto - KRI</a:t>
            </a:r>
            <a:endParaRPr lang="es-ES" dirty="0"/>
          </a:p>
        </p:txBody>
      </p:sp>
      <p:sp>
        <p:nvSpPr>
          <p:cNvPr id="5" name="4 CuadroTexto"/>
          <p:cNvSpPr txBox="1"/>
          <p:nvPr/>
        </p:nvSpPr>
        <p:spPr>
          <a:xfrm>
            <a:off x="838202" y="1246324"/>
            <a:ext cx="10515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0" i="0" dirty="0">
                <a:solidFill>
                  <a:srgbClr val="374151"/>
                </a:solidFill>
                <a:effectLst/>
                <a:latin typeface="Söhne"/>
              </a:rPr>
              <a:t>Los Key </a:t>
            </a:r>
            <a:r>
              <a:rPr lang="es-MX" sz="2000" b="0" i="0" dirty="0" err="1">
                <a:solidFill>
                  <a:srgbClr val="374151"/>
                </a:solidFill>
                <a:effectLst/>
                <a:latin typeface="Söhne"/>
              </a:rPr>
              <a:t>Risk</a:t>
            </a:r>
            <a:r>
              <a:rPr lang="es-MX" sz="20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s-MX" sz="2000" b="0" i="0" dirty="0" err="1">
                <a:solidFill>
                  <a:srgbClr val="374151"/>
                </a:solidFill>
                <a:effectLst/>
                <a:latin typeface="Söhne"/>
              </a:rPr>
              <a:t>Indicators</a:t>
            </a:r>
            <a:r>
              <a:rPr lang="es-MX" sz="2000" b="0" i="0" dirty="0">
                <a:solidFill>
                  <a:srgbClr val="374151"/>
                </a:solidFill>
                <a:effectLst/>
                <a:latin typeface="Söhne"/>
              </a:rPr>
              <a:t> son indicadores que se utilizan para medir el riesgo de una organización. Estos indicadores se utilizan para monitorear y medir la probabilidad y el impacto de los riesgos que una organización enfrenta en su día a día.</a:t>
            </a:r>
            <a:endParaRPr lang="es-MX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8D74BB2-949E-01C7-10EA-90F6889DD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17" y="3239550"/>
            <a:ext cx="4754880" cy="2558225"/>
          </a:xfrm>
          <a:prstGeom prst="rect">
            <a:avLst/>
          </a:prstGeom>
        </p:spPr>
      </p:pic>
      <p:pic>
        <p:nvPicPr>
          <p:cNvPr id="9" name="Gráfico 8" descr="Flechas de cheurón con relleno sólido">
            <a:extLst>
              <a:ext uri="{FF2B5EF4-FFF2-40B4-BE49-F238E27FC236}">
                <a16:creationId xmlns:a16="http://schemas.microsoft.com/office/drawing/2014/main" id="{B4BD55C9-8161-67AB-F3CD-54C3796F7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66505" y="4061462"/>
            <a:ext cx="914400" cy="914400"/>
          </a:xfrm>
          <a:prstGeom prst="rect">
            <a:avLst/>
          </a:prstGeom>
        </p:spPr>
      </p:pic>
      <p:pic>
        <p:nvPicPr>
          <p:cNvPr id="1026" name="Picture 2" descr="BI - Environmental, Health &amp; Safety in Power BI | Pro-Sapien">
            <a:extLst>
              <a:ext uri="{FF2B5EF4-FFF2-40B4-BE49-F238E27FC236}">
                <a16:creationId xmlns:a16="http://schemas.microsoft.com/office/drawing/2014/main" id="{E734966B-792C-6E87-3169-93B53310D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222" y="3006989"/>
            <a:ext cx="4073561" cy="302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534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/>
          <a:lstStyle/>
          <a:p>
            <a:r>
              <a:rPr lang="es-MX" dirty="0"/>
              <a:t>Llave – relación de la solución.</a:t>
            </a:r>
            <a:endParaRPr lang="es-ES" dirty="0"/>
          </a:p>
        </p:txBody>
      </p:sp>
      <p:pic>
        <p:nvPicPr>
          <p:cNvPr id="4" name="Gráfico 3" descr="Interfaz de la experiencia de usuario con relleno sólido">
            <a:extLst>
              <a:ext uri="{FF2B5EF4-FFF2-40B4-BE49-F238E27FC236}">
                <a16:creationId xmlns:a16="http://schemas.microsoft.com/office/drawing/2014/main" id="{9EEF9415-1EE9-8BF9-382C-9BE46D2EB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65807" y="2168212"/>
            <a:ext cx="848085" cy="848085"/>
          </a:xfrm>
          <a:prstGeom prst="rect">
            <a:avLst/>
          </a:prstGeom>
        </p:spPr>
      </p:pic>
      <p:pic>
        <p:nvPicPr>
          <p:cNvPr id="6" name="Gráfico 5" descr="Usuarios con relleno sólido">
            <a:extLst>
              <a:ext uri="{FF2B5EF4-FFF2-40B4-BE49-F238E27FC236}">
                <a16:creationId xmlns:a16="http://schemas.microsoft.com/office/drawing/2014/main" id="{B0B8ADDD-D7F0-3ECF-E005-8A73C8480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7067" y="3013386"/>
            <a:ext cx="584752" cy="584752"/>
          </a:xfrm>
          <a:prstGeom prst="rect">
            <a:avLst/>
          </a:prstGeom>
        </p:spPr>
      </p:pic>
      <p:pic>
        <p:nvPicPr>
          <p:cNvPr id="8" name="Gráfico 7" descr="Investigación con relleno sólido">
            <a:extLst>
              <a:ext uri="{FF2B5EF4-FFF2-40B4-BE49-F238E27FC236}">
                <a16:creationId xmlns:a16="http://schemas.microsoft.com/office/drawing/2014/main" id="{2BD14309-8523-7938-2076-D7FF5971B6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13600" y="3228885"/>
            <a:ext cx="584752" cy="584752"/>
          </a:xfrm>
          <a:prstGeom prst="rect">
            <a:avLst/>
          </a:prstGeom>
        </p:spPr>
      </p:pic>
      <p:pic>
        <p:nvPicPr>
          <p:cNvPr id="13" name="Gráfico 12" descr="Base de datos contorno">
            <a:extLst>
              <a:ext uri="{FF2B5EF4-FFF2-40B4-BE49-F238E27FC236}">
                <a16:creationId xmlns:a16="http://schemas.microsoft.com/office/drawing/2014/main" id="{24A8334B-77BD-11E7-0D70-A417D21269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59295" y="3130991"/>
            <a:ext cx="1129291" cy="1129291"/>
          </a:xfrm>
          <a:prstGeom prst="rect">
            <a:avLst/>
          </a:prstGeom>
        </p:spPr>
      </p:pic>
      <p:pic>
        <p:nvPicPr>
          <p:cNvPr id="15" name="Gráfico 14" descr="Gráfico de barras con relleno sólido">
            <a:extLst>
              <a:ext uri="{FF2B5EF4-FFF2-40B4-BE49-F238E27FC236}">
                <a16:creationId xmlns:a16="http://schemas.microsoft.com/office/drawing/2014/main" id="{7D26028F-F93A-D58A-5192-BD2CCF74BF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81346" y="3016297"/>
            <a:ext cx="1129292" cy="1129292"/>
          </a:xfrm>
          <a:prstGeom prst="rect">
            <a:avLst/>
          </a:prstGeom>
        </p:spPr>
      </p:pic>
      <p:pic>
        <p:nvPicPr>
          <p:cNvPr id="16" name="Gráfico 15" descr="Usuarios con relleno sólido">
            <a:extLst>
              <a:ext uri="{FF2B5EF4-FFF2-40B4-BE49-F238E27FC236}">
                <a16:creationId xmlns:a16="http://schemas.microsoft.com/office/drawing/2014/main" id="{F32A29BD-8D27-0B1E-6F9E-00E4E3D670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253616" y="4824240"/>
            <a:ext cx="584752" cy="584752"/>
          </a:xfrm>
          <a:prstGeom prst="rect">
            <a:avLst/>
          </a:prstGeom>
        </p:spPr>
      </p:pic>
      <p:pic>
        <p:nvPicPr>
          <p:cNvPr id="20" name="Gráfico 19" descr="Mujer programadora con relleno sólido">
            <a:extLst>
              <a:ext uri="{FF2B5EF4-FFF2-40B4-BE49-F238E27FC236}">
                <a16:creationId xmlns:a16="http://schemas.microsoft.com/office/drawing/2014/main" id="{9467193B-CF2B-E6C3-0581-81BA33A2BF8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092095" y="2611686"/>
            <a:ext cx="584752" cy="584752"/>
          </a:xfrm>
          <a:prstGeom prst="rect">
            <a:avLst/>
          </a:prstGeom>
        </p:spPr>
      </p:pic>
      <p:pic>
        <p:nvPicPr>
          <p:cNvPr id="22" name="Gráfico 21" descr="Usuarios con relleno sólido">
            <a:extLst>
              <a:ext uri="{FF2B5EF4-FFF2-40B4-BE49-F238E27FC236}">
                <a16:creationId xmlns:a16="http://schemas.microsoft.com/office/drawing/2014/main" id="{3BDB624D-175F-3047-282A-F8BDB15466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2074" y="3191069"/>
            <a:ext cx="584752" cy="584752"/>
          </a:xfrm>
          <a:prstGeom prst="rect">
            <a:avLst/>
          </a:prstGeom>
        </p:spPr>
      </p:pic>
      <p:pic>
        <p:nvPicPr>
          <p:cNvPr id="23" name="Gráfico 22" descr="Investigación con relleno sólido">
            <a:extLst>
              <a:ext uri="{FF2B5EF4-FFF2-40B4-BE49-F238E27FC236}">
                <a16:creationId xmlns:a16="http://schemas.microsoft.com/office/drawing/2014/main" id="{EAA9398A-AFA5-B0F2-9004-A63A2FF0E4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15441" y="3483445"/>
            <a:ext cx="584752" cy="584752"/>
          </a:xfrm>
          <a:prstGeom prst="rect">
            <a:avLst/>
          </a:prstGeom>
        </p:spPr>
      </p:pic>
      <p:pic>
        <p:nvPicPr>
          <p:cNvPr id="24" name="Gráfico 23" descr="Base de datos contorno">
            <a:extLst>
              <a:ext uri="{FF2B5EF4-FFF2-40B4-BE49-F238E27FC236}">
                <a16:creationId xmlns:a16="http://schemas.microsoft.com/office/drawing/2014/main" id="{403E2873-89E5-C451-63B1-B0468DD980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9156" y="3033493"/>
            <a:ext cx="1129291" cy="1129291"/>
          </a:xfrm>
          <a:prstGeom prst="rect">
            <a:avLst/>
          </a:prstGeom>
        </p:spPr>
      </p:pic>
      <p:pic>
        <p:nvPicPr>
          <p:cNvPr id="25" name="Gráfico 24" descr="Gráfico de barras con relleno sólido">
            <a:extLst>
              <a:ext uri="{FF2B5EF4-FFF2-40B4-BE49-F238E27FC236}">
                <a16:creationId xmlns:a16="http://schemas.microsoft.com/office/drawing/2014/main" id="{FC55E112-014B-9B8E-9CF0-D6136C581D8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29146" y="2938905"/>
            <a:ext cx="1129292" cy="1129292"/>
          </a:xfrm>
          <a:prstGeom prst="rect">
            <a:avLst/>
          </a:prstGeom>
        </p:spPr>
      </p:pic>
      <p:pic>
        <p:nvPicPr>
          <p:cNvPr id="26" name="Gráfico 25" descr="Usuarios con relleno sólido">
            <a:extLst>
              <a:ext uri="{FF2B5EF4-FFF2-40B4-BE49-F238E27FC236}">
                <a16:creationId xmlns:a16="http://schemas.microsoft.com/office/drawing/2014/main" id="{C71CB6C9-D755-6937-F433-1C6ED6D31D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115314" y="4739146"/>
            <a:ext cx="584752" cy="584752"/>
          </a:xfrm>
          <a:prstGeom prst="rect">
            <a:avLst/>
          </a:prstGeom>
        </p:spPr>
      </p:pic>
      <p:pic>
        <p:nvPicPr>
          <p:cNvPr id="27" name="Gráfico 26" descr="Mujer programadora con relleno sólido">
            <a:extLst>
              <a:ext uri="{FF2B5EF4-FFF2-40B4-BE49-F238E27FC236}">
                <a16:creationId xmlns:a16="http://schemas.microsoft.com/office/drawing/2014/main" id="{BA11254C-DF95-B5A6-9767-861B4EB6FEC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421956" y="2514188"/>
            <a:ext cx="584752" cy="584752"/>
          </a:xfrm>
          <a:prstGeom prst="rect">
            <a:avLst/>
          </a:prstGeom>
        </p:spPr>
      </p:pic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605F9978-5EE4-2925-44BE-02B31CC4A6CF}"/>
              </a:ext>
            </a:extLst>
          </p:cNvPr>
          <p:cNvCxnSpPr/>
          <p:nvPr/>
        </p:nvCxnSpPr>
        <p:spPr>
          <a:xfrm>
            <a:off x="6096000" y="1469774"/>
            <a:ext cx="0" cy="4883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4557A13-EDB4-CA1F-7035-D4763754B9B4}"/>
              </a:ext>
            </a:extLst>
          </p:cNvPr>
          <p:cNvSpPr txBox="1"/>
          <p:nvPr/>
        </p:nvSpPr>
        <p:spPr>
          <a:xfrm>
            <a:off x="506898" y="1441525"/>
            <a:ext cx="2569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Solución 1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0E0D6FB-186D-05D0-13B3-F3AFD8B654B1}"/>
              </a:ext>
            </a:extLst>
          </p:cNvPr>
          <p:cNvSpPr txBox="1"/>
          <p:nvPr/>
        </p:nvSpPr>
        <p:spPr>
          <a:xfrm>
            <a:off x="6520596" y="1409259"/>
            <a:ext cx="2569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Solución 2</a:t>
            </a:r>
          </a:p>
        </p:txBody>
      </p:sp>
      <p:pic>
        <p:nvPicPr>
          <p:cNvPr id="33" name="Gráfico 32" descr="Ábaco contorno">
            <a:extLst>
              <a:ext uri="{FF2B5EF4-FFF2-40B4-BE49-F238E27FC236}">
                <a16:creationId xmlns:a16="http://schemas.microsoft.com/office/drawing/2014/main" id="{7E49E23E-EE84-D596-EB64-03D18A593C4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059828" y="3211176"/>
            <a:ext cx="564645" cy="564645"/>
          </a:xfrm>
          <a:prstGeom prst="rect">
            <a:avLst/>
          </a:prstGeom>
        </p:spPr>
      </p:pic>
      <p:pic>
        <p:nvPicPr>
          <p:cNvPr id="35" name="Gráfico 34" descr="Tabla con relleno sólido">
            <a:extLst>
              <a:ext uri="{FF2B5EF4-FFF2-40B4-BE49-F238E27FC236}">
                <a16:creationId xmlns:a16="http://schemas.microsoft.com/office/drawing/2014/main" id="{A306E8B5-8951-E108-4908-73C40EFC909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247603" y="1949048"/>
            <a:ext cx="637816" cy="637816"/>
          </a:xfrm>
          <a:prstGeom prst="rect">
            <a:avLst/>
          </a:prstGeom>
        </p:spPr>
      </p:pic>
      <p:pic>
        <p:nvPicPr>
          <p:cNvPr id="37" name="Gráfico 36" descr="Flecha lineal: curva con sentido de las agujas del reloj con relleno sólido">
            <a:extLst>
              <a:ext uri="{FF2B5EF4-FFF2-40B4-BE49-F238E27FC236}">
                <a16:creationId xmlns:a16="http://schemas.microsoft.com/office/drawing/2014/main" id="{F43FE1D7-C5FB-8B11-5111-F998D3F70C4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7846218" y="2038410"/>
            <a:ext cx="636761" cy="636761"/>
          </a:xfrm>
          <a:prstGeom prst="rect">
            <a:avLst/>
          </a:prstGeom>
        </p:spPr>
      </p:pic>
      <p:pic>
        <p:nvPicPr>
          <p:cNvPr id="38" name="Gráfico 37" descr="Ábaco contorno">
            <a:extLst>
              <a:ext uri="{FF2B5EF4-FFF2-40B4-BE49-F238E27FC236}">
                <a16:creationId xmlns:a16="http://schemas.microsoft.com/office/drawing/2014/main" id="{97DD47B7-2914-AD9A-E486-D3EFEA3A971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209026" y="2881925"/>
            <a:ext cx="564645" cy="564645"/>
          </a:xfrm>
          <a:prstGeom prst="rect">
            <a:avLst/>
          </a:prstGeom>
        </p:spPr>
      </p:pic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6B981DB0-4596-744D-0218-009824662280}"/>
              </a:ext>
            </a:extLst>
          </p:cNvPr>
          <p:cNvCxnSpPr>
            <a:stCxn id="6" idx="3"/>
            <a:endCxn id="38" idx="1"/>
          </p:cNvCxnSpPr>
          <p:nvPr/>
        </p:nvCxnSpPr>
        <p:spPr>
          <a:xfrm flipV="1">
            <a:off x="971819" y="3164248"/>
            <a:ext cx="237207" cy="141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: angular 41">
            <a:extLst>
              <a:ext uri="{FF2B5EF4-FFF2-40B4-BE49-F238E27FC236}">
                <a16:creationId xmlns:a16="http://schemas.microsoft.com/office/drawing/2014/main" id="{A9E7CECB-5A3A-B2DC-0476-158026410B7C}"/>
              </a:ext>
            </a:extLst>
          </p:cNvPr>
          <p:cNvCxnSpPr>
            <a:endCxn id="4" idx="1"/>
          </p:cNvCxnSpPr>
          <p:nvPr/>
        </p:nvCxnSpPr>
        <p:spPr>
          <a:xfrm flipV="1">
            <a:off x="1628069" y="2592255"/>
            <a:ext cx="437738" cy="1647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: angular 43">
            <a:extLst>
              <a:ext uri="{FF2B5EF4-FFF2-40B4-BE49-F238E27FC236}">
                <a16:creationId xmlns:a16="http://schemas.microsoft.com/office/drawing/2014/main" id="{0F63602F-6D0F-69B3-14EE-7FFCA0101138}"/>
              </a:ext>
            </a:extLst>
          </p:cNvPr>
          <p:cNvCxnSpPr>
            <a:cxnSpLocks/>
            <a:stCxn id="4" idx="0"/>
            <a:endCxn id="13" idx="3"/>
          </p:cNvCxnSpPr>
          <p:nvPr/>
        </p:nvCxnSpPr>
        <p:spPr>
          <a:xfrm rot="16200000" flipH="1">
            <a:off x="3275505" y="1382556"/>
            <a:ext cx="1527425" cy="3098736"/>
          </a:xfrm>
          <a:prstGeom prst="bentConnector4">
            <a:avLst>
              <a:gd name="adj1" fmla="val -14966"/>
              <a:gd name="adj2" fmla="val 1073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D7A235F5-5276-AD9E-6B2C-9850DD62E54B}"/>
              </a:ext>
            </a:extLst>
          </p:cNvPr>
          <p:cNvCxnSpPr>
            <a:cxnSpLocks/>
          </p:cNvCxnSpPr>
          <p:nvPr/>
        </p:nvCxnSpPr>
        <p:spPr>
          <a:xfrm flipV="1">
            <a:off x="3545992" y="4100724"/>
            <a:ext cx="0" cy="756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7483097-A158-5A6F-D6D5-B4326C00345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051701" y="3695636"/>
            <a:ext cx="4075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65302DC2-DEEB-7DD8-D5B3-C1143DAB77EA}"/>
              </a:ext>
            </a:extLst>
          </p:cNvPr>
          <p:cNvCxnSpPr>
            <a:cxnSpLocks/>
          </p:cNvCxnSpPr>
          <p:nvPr/>
        </p:nvCxnSpPr>
        <p:spPr>
          <a:xfrm flipH="1">
            <a:off x="4092095" y="3813637"/>
            <a:ext cx="36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Gráfico 53" descr="Mujer programadora con relleno sólido">
            <a:extLst>
              <a:ext uri="{FF2B5EF4-FFF2-40B4-BE49-F238E27FC236}">
                <a16:creationId xmlns:a16="http://schemas.microsoft.com/office/drawing/2014/main" id="{7366F3D3-73E5-CBE7-08E5-DFD9F1B4226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747572" y="2172281"/>
            <a:ext cx="584752" cy="584752"/>
          </a:xfrm>
          <a:prstGeom prst="rect">
            <a:avLst/>
          </a:prstGeom>
        </p:spPr>
      </p:pic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F620371E-A99F-C759-0FB4-ABE9FB37090F}"/>
              </a:ext>
            </a:extLst>
          </p:cNvPr>
          <p:cNvCxnSpPr>
            <a:stCxn id="33" idx="0"/>
          </p:cNvCxnSpPr>
          <p:nvPr/>
        </p:nvCxnSpPr>
        <p:spPr>
          <a:xfrm flipH="1" flipV="1">
            <a:off x="7332324" y="2675171"/>
            <a:ext cx="9827" cy="5360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16C409FB-AAB5-78EC-D216-4848776B6A72}"/>
              </a:ext>
            </a:extLst>
          </p:cNvPr>
          <p:cNvCxnSpPr>
            <a:cxnSpLocks/>
            <a:stCxn id="54" idx="3"/>
            <a:endCxn id="37" idx="1"/>
          </p:cNvCxnSpPr>
          <p:nvPr/>
        </p:nvCxnSpPr>
        <p:spPr>
          <a:xfrm flipV="1">
            <a:off x="7332324" y="2356791"/>
            <a:ext cx="513894" cy="107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: angular 63">
            <a:extLst>
              <a:ext uri="{FF2B5EF4-FFF2-40B4-BE49-F238E27FC236}">
                <a16:creationId xmlns:a16="http://schemas.microsoft.com/office/drawing/2014/main" id="{EA18E284-8737-98D3-E634-B225254B07DB}"/>
              </a:ext>
            </a:extLst>
          </p:cNvPr>
          <p:cNvCxnSpPr>
            <a:stCxn id="35" idx="3"/>
            <a:endCxn id="24" idx="3"/>
          </p:cNvCxnSpPr>
          <p:nvPr/>
        </p:nvCxnSpPr>
        <p:spPr>
          <a:xfrm>
            <a:off x="8885419" y="2267956"/>
            <a:ext cx="3033028" cy="1330183"/>
          </a:xfrm>
          <a:prstGeom prst="bentConnector3">
            <a:avLst>
              <a:gd name="adj1" fmla="val 1043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C6B274CF-4FDD-52A9-AAB7-D8247324AA92}"/>
              </a:ext>
            </a:extLst>
          </p:cNvPr>
          <p:cNvCxnSpPr>
            <a:cxnSpLocks/>
          </p:cNvCxnSpPr>
          <p:nvPr/>
        </p:nvCxnSpPr>
        <p:spPr>
          <a:xfrm>
            <a:off x="10241347" y="3695636"/>
            <a:ext cx="4075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de flecha 66">
            <a:extLst>
              <a:ext uri="{FF2B5EF4-FFF2-40B4-BE49-F238E27FC236}">
                <a16:creationId xmlns:a16="http://schemas.microsoft.com/office/drawing/2014/main" id="{FB0F7754-B4E2-32E5-358A-25948D8E545F}"/>
              </a:ext>
            </a:extLst>
          </p:cNvPr>
          <p:cNvCxnSpPr>
            <a:cxnSpLocks/>
          </p:cNvCxnSpPr>
          <p:nvPr/>
        </p:nvCxnSpPr>
        <p:spPr>
          <a:xfrm flipH="1">
            <a:off x="10281741" y="3813637"/>
            <a:ext cx="36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7CCFEDA1-C938-18D2-1A07-8072936485D3}"/>
              </a:ext>
            </a:extLst>
          </p:cNvPr>
          <p:cNvCxnSpPr>
            <a:cxnSpLocks/>
          </p:cNvCxnSpPr>
          <p:nvPr/>
        </p:nvCxnSpPr>
        <p:spPr>
          <a:xfrm flipV="1">
            <a:off x="9407690" y="4068197"/>
            <a:ext cx="0" cy="756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609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/>
          <a:lstStyle/>
          <a:p>
            <a:r>
              <a:rPr lang="es-MX" dirty="0"/>
              <a:t>Llave – relación de la solución.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02632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/>
          <a:lstStyle/>
          <a:p>
            <a:r>
              <a:rPr lang="es-MX" dirty="0"/>
              <a:t>Propuesta algoritmo.</a:t>
            </a:r>
            <a:endParaRPr lang="es-ES" dirty="0"/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DC55CA20-2C0C-F578-CBDD-97D86AD9D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9067668"/>
              </p:ext>
            </p:extLst>
          </p:nvPr>
        </p:nvGraphicFramePr>
        <p:xfrm>
          <a:off x="838202" y="1730884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2829006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19503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Desarrollo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Tiempos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5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Definir el período de tiempo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293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Definir la fuente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165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Recopilar y analizar los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465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Desarrollar mejoras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444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612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681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717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0026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650875"/>
          </a:xfrm>
        </p:spPr>
        <p:txBody>
          <a:bodyPr/>
          <a:lstStyle/>
          <a:p>
            <a:r>
              <a:rPr lang="es-MX" dirty="0"/>
              <a:t>Propuesta BD.</a:t>
            </a:r>
            <a:endParaRPr lang="es-E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E83314E-E857-12AB-9199-995755566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206" y="411480"/>
            <a:ext cx="5926074" cy="603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748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NTER">
      <a:dk1>
        <a:srgbClr val="299FCC"/>
      </a:dk1>
      <a:lt1>
        <a:srgbClr val="FFFFFF"/>
      </a:lt1>
      <a:dk2>
        <a:srgbClr val="1D7394"/>
      </a:dk2>
      <a:lt2>
        <a:srgbClr val="E7E6E6"/>
      </a:lt2>
      <a:accent1>
        <a:srgbClr val="299FCC"/>
      </a:accent1>
      <a:accent2>
        <a:srgbClr val="1D7394"/>
      </a:accent2>
      <a:accent3>
        <a:srgbClr val="0F3C4D"/>
      </a:accent3>
      <a:accent4>
        <a:srgbClr val="FFCC00"/>
      </a:accent4>
      <a:accent5>
        <a:srgbClr val="FB5300"/>
      </a:accent5>
      <a:accent6>
        <a:srgbClr val="FB0B00"/>
      </a:accent6>
      <a:hlink>
        <a:srgbClr val="0098FF"/>
      </a:hlink>
      <a:folHlink>
        <a:srgbClr val="009EC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GTBClassification>
  <attrValue xml:space="preserve">Uso Interno</attrValue>
  <customPropName>Classification</customPropName>
  <timestamp>25/01/2022 09:58:47 a. m.</timestamp>
  <userName>SISTEMA2\nalvarado</userName>
  <computerName>NALVARADO.SISTEMA2.interproteccion.com.mx</computerName>
  <guid>{6c5f1b4c-bf19-43ef-a379-54e8bd59455b}</guid>
</GTBClassification>
</file>

<file path=customXml/itemProps1.xml><?xml version="1.0" encoding="utf-8"?>
<ds:datastoreItem xmlns:ds="http://schemas.openxmlformats.org/officeDocument/2006/customXml" ds:itemID="{0A57EEA7-2364-46B6-BAFC-19FB520D078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10417</TotalTime>
  <Words>96</Words>
  <Application>Microsoft Office PowerPoint</Application>
  <PresentationFormat>Panorámica</PresentationFormat>
  <Paragraphs>16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Söhne</vt:lpstr>
      <vt:lpstr>Office Theme</vt:lpstr>
      <vt:lpstr>Tablero Control de Riesgos</vt:lpstr>
      <vt:lpstr>Contexto - KRI</vt:lpstr>
      <vt:lpstr>Llave – relación de la solución.</vt:lpstr>
      <vt:lpstr>Llave – relación de la solución.</vt:lpstr>
      <vt:lpstr>Propuesta algoritmo.</vt:lpstr>
      <vt:lpstr>Propuesta BD.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Francisco Javier Perez Leyte</cp:lastModifiedBy>
  <cp:revision>102</cp:revision>
  <dcterms:created xsi:type="dcterms:W3CDTF">2017-06-01T17:10:25Z</dcterms:created>
  <dcterms:modified xsi:type="dcterms:W3CDTF">2023-05-15T21:33:53Z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">
    <vt:lpwstr>Uso Interno</vt:lpwstr>
  </property>
  <property fmtid="{D5CDD505-2E9C-101B-9397-08002B2CF9AE}" pid="3" name="ClassifiedBy">
    <vt:lpwstr>SISTEMA2\nalvarado</vt:lpwstr>
  </property>
  <property fmtid="{D5CDD505-2E9C-101B-9397-08002B2CF9AE}" pid="4" name="ClassificationHost">
    <vt:lpwstr>NALVARADO.SISTEMA2.interproteccion.com.mx</vt:lpwstr>
  </property>
  <property fmtid="{D5CDD505-2E9C-101B-9397-08002B2CF9AE}" pid="5" name="ClassificationDate">
    <vt:lpwstr>25/01/2022 09:58:47 a. m.</vt:lpwstr>
  </property>
  <property fmtid="{D5CDD505-2E9C-101B-9397-08002B2CF9AE}" pid="6" name="ClassificationGUID">
    <vt:lpwstr>{6c5f1b4c-bf19-43ef-a379-54e8bd59455b}</vt:lpwstr>
  </property>
</Properties>
</file>